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33" r:id="rId1"/>
  </p:sldMasterIdLst>
  <p:notesMasterIdLst>
    <p:notesMasterId r:id="rId16"/>
  </p:notesMasterIdLst>
  <p:handoutMasterIdLst>
    <p:handoutMasterId r:id="rId17"/>
  </p:handoutMasterIdLst>
  <p:sldIdLst>
    <p:sldId id="364" r:id="rId2"/>
    <p:sldId id="381" r:id="rId3"/>
    <p:sldId id="391" r:id="rId4"/>
    <p:sldId id="388" r:id="rId5"/>
    <p:sldId id="389" r:id="rId6"/>
    <p:sldId id="393" r:id="rId7"/>
    <p:sldId id="392" r:id="rId8"/>
    <p:sldId id="383" r:id="rId9"/>
    <p:sldId id="386" r:id="rId10"/>
    <p:sldId id="384" r:id="rId11"/>
    <p:sldId id="385" r:id="rId12"/>
    <p:sldId id="387" r:id="rId13"/>
    <p:sldId id="366" r:id="rId14"/>
    <p:sldId id="318" r:id="rId15"/>
  </p:sldIdLst>
  <p:sldSz cx="10693400" cy="7561263"/>
  <p:notesSz cx="6731000" cy="9855200"/>
  <p:embeddedFontLst>
    <p:embeddedFont>
      <p:font typeface="Raleway" panose="020B0503030101060003" pitchFamily="34" charset="0"/>
      <p:regular r:id="rId18"/>
    </p:embeddedFont>
    <p:embeddedFont>
      <p:font typeface="Raleway Thin" panose="020B0203030101060003" pitchFamily="34" charset="0"/>
      <p:regular r:id="rId19"/>
    </p:embeddedFon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Segoe UI Light" panose="020B0502040204020203" pitchFamily="34" charset="0"/>
      <p:regular r:id="rId24"/>
      <p:italic r:id="rId25"/>
    </p:embeddedFont>
  </p:embeddedFontLst>
  <p:defaultTextStyle>
    <a:defPPr>
      <a:defRPr lang="en-US"/>
    </a:defPPr>
    <a:lvl1pPr marL="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648">
          <p15:clr>
            <a:srgbClr val="A4A3A4"/>
          </p15:clr>
        </p15:guide>
        <p15:guide id="2" orient="horz" pos="111">
          <p15:clr>
            <a:srgbClr val="A4A3A4"/>
          </p15:clr>
        </p15:guide>
        <p15:guide id="3" orient="horz" pos="704" userDrawn="1">
          <p15:clr>
            <a:srgbClr val="A4A3A4"/>
          </p15:clr>
        </p15:guide>
        <p15:guide id="4" orient="horz" pos="931" userDrawn="1">
          <p15:clr>
            <a:srgbClr val="A4A3A4"/>
          </p15:clr>
        </p15:guide>
        <p15:guide id="5" orient="horz" pos="4421">
          <p15:clr>
            <a:srgbClr val="A4A3A4"/>
          </p15:clr>
        </p15:guide>
        <p15:guide id="6" pos="6609">
          <p15:clr>
            <a:srgbClr val="A4A3A4"/>
          </p15:clr>
        </p15:guide>
        <p15:guide id="7" pos="123" userDrawn="1">
          <p15:clr>
            <a:srgbClr val="A4A3A4"/>
          </p15:clr>
        </p15:guide>
        <p15:guide id="8" pos="418" userDrawn="1">
          <p15:clr>
            <a:srgbClr val="A4A3A4"/>
          </p15:clr>
        </p15:guide>
        <p15:guide id="9" pos="3232">
          <p15:clr>
            <a:srgbClr val="A4A3A4"/>
          </p15:clr>
        </p15:guide>
        <p15:guide id="10" pos="3503">
          <p15:clr>
            <a:srgbClr val="A4A3A4"/>
          </p15:clr>
        </p15:guide>
        <p15:guide id="11" pos="6316">
          <p15:clr>
            <a:srgbClr val="A4A3A4"/>
          </p15:clr>
        </p15:guide>
        <p15:guide id="12" orient="horz" pos="4650">
          <p15:clr>
            <a:srgbClr val="A4A3A4"/>
          </p15:clr>
        </p15:guide>
        <p15:guide id="13" orient="horz" pos="114">
          <p15:clr>
            <a:srgbClr val="A4A3A4"/>
          </p15:clr>
        </p15:guide>
        <p15:guide id="14" orient="horz" pos="702">
          <p15:clr>
            <a:srgbClr val="A4A3A4"/>
          </p15:clr>
        </p15:guide>
        <p15:guide id="15" orient="horz" pos="929">
          <p15:clr>
            <a:srgbClr val="A4A3A4"/>
          </p15:clr>
        </p15:guide>
        <p15:guide id="16" orient="horz" pos="4423">
          <p15:clr>
            <a:srgbClr val="A4A3A4"/>
          </p15:clr>
        </p15:guide>
        <p15:guide id="17" pos="6612">
          <p15:clr>
            <a:srgbClr val="A4A3A4"/>
          </p15:clr>
        </p15:guide>
        <p15:guide id="18" pos="124">
          <p15:clr>
            <a:srgbClr val="A4A3A4"/>
          </p15:clr>
        </p15:guide>
        <p15:guide id="19" pos="420">
          <p15:clr>
            <a:srgbClr val="A4A3A4"/>
          </p15:clr>
        </p15:guide>
        <p15:guide id="20" pos="3233">
          <p15:clr>
            <a:srgbClr val="A4A3A4"/>
          </p15:clr>
        </p15:guide>
        <p15:guide id="21" pos="350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223"/>
    <a:srgbClr val="F8BE05"/>
    <a:srgbClr val="F9BF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169C75-0CDB-4CD7-B84F-E8FBBF99B244}" v="2" dt="2019-12-10T15:01:08.5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00" d="100"/>
          <a:sy n="100" d="100"/>
        </p:scale>
        <p:origin x="1380" y="90"/>
      </p:cViewPr>
      <p:guideLst>
        <p:guide orient="horz" pos="4648"/>
        <p:guide orient="horz" pos="111"/>
        <p:guide orient="horz" pos="704"/>
        <p:guide orient="horz" pos="931"/>
        <p:guide orient="horz" pos="4421"/>
        <p:guide pos="6609"/>
        <p:guide pos="123"/>
        <p:guide pos="418"/>
        <p:guide pos="3232"/>
        <p:guide pos="3503"/>
        <p:guide pos="6316"/>
        <p:guide orient="horz" pos="4650"/>
        <p:guide orient="horz" pos="114"/>
        <p:guide orient="horz" pos="702"/>
        <p:guide orient="horz" pos="929"/>
        <p:guide orient="horz" pos="4423"/>
        <p:guide pos="6612"/>
        <p:guide pos="124"/>
        <p:guide pos="420"/>
        <p:guide pos="3233"/>
        <p:guide pos="35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1" d="100"/>
          <a:sy n="91" d="100"/>
        </p:scale>
        <p:origin x="37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Jones (MLCSU)" userId="dbe7569e-0422-4ba6-ab75-1a53cdbe6d99" providerId="ADAL" clId="{D3FB2829-673C-4C8C-8071-717BCA5F45F5}"/>
    <pc:docChg chg="custSel modSld">
      <pc:chgData name="Andrew Jones (MLCSU)" userId="dbe7569e-0422-4ba6-ab75-1a53cdbe6d99" providerId="ADAL" clId="{D3FB2829-673C-4C8C-8071-717BCA5F45F5}" dt="2019-10-17T08:37:50.312" v="51" actId="1035"/>
      <pc:docMkLst>
        <pc:docMk/>
      </pc:docMkLst>
      <pc:sldChg chg="modSp">
        <pc:chgData name="Andrew Jones (MLCSU)" userId="dbe7569e-0422-4ba6-ab75-1a53cdbe6d99" providerId="ADAL" clId="{D3FB2829-673C-4C8C-8071-717BCA5F45F5}" dt="2019-10-17T07:35:45.246" v="23" actId="113"/>
        <pc:sldMkLst>
          <pc:docMk/>
          <pc:sldMk cId="3688689283" sldId="318"/>
        </pc:sldMkLst>
        <pc:spChg chg="mod">
          <ac:chgData name="Andrew Jones (MLCSU)" userId="dbe7569e-0422-4ba6-ab75-1a53cdbe6d99" providerId="ADAL" clId="{D3FB2829-673C-4C8C-8071-717BCA5F45F5}" dt="2019-10-17T07:35:45.246" v="23" actId="113"/>
          <ac:spMkLst>
            <pc:docMk/>
            <pc:sldMk cId="3688689283" sldId="318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D3FB2829-673C-4C8C-8071-717BCA5F45F5}" dt="2019-10-17T07:35:22.381" v="20" actId="113"/>
        <pc:sldMkLst>
          <pc:docMk/>
          <pc:sldMk cId="3569465543" sldId="383"/>
        </pc:sldMkLst>
        <pc:spChg chg="mod">
          <ac:chgData name="Andrew Jones (MLCSU)" userId="dbe7569e-0422-4ba6-ab75-1a53cdbe6d99" providerId="ADAL" clId="{D3FB2829-673C-4C8C-8071-717BCA5F45F5}" dt="2019-10-17T07:35:22.381" v="20" actId="113"/>
          <ac:spMkLst>
            <pc:docMk/>
            <pc:sldMk cId="3569465543" sldId="383"/>
            <ac:spMk id="5" creationId="{F941FD1E-3F51-4688-B618-29AD89C67752}"/>
          </ac:spMkLst>
        </pc:spChg>
      </pc:sldChg>
      <pc:sldChg chg="addSp delSp modSp">
        <pc:chgData name="Andrew Jones (MLCSU)" userId="dbe7569e-0422-4ba6-ab75-1a53cdbe6d99" providerId="ADAL" clId="{D3FB2829-673C-4C8C-8071-717BCA5F45F5}" dt="2019-10-17T08:37:50.312" v="51" actId="1035"/>
        <pc:sldMkLst>
          <pc:docMk/>
          <pc:sldMk cId="4079276358" sldId="384"/>
        </pc:sldMkLst>
        <pc:picChg chg="add mod">
          <ac:chgData name="Andrew Jones (MLCSU)" userId="dbe7569e-0422-4ba6-ab75-1a53cdbe6d99" providerId="ADAL" clId="{D3FB2829-673C-4C8C-8071-717BCA5F45F5}" dt="2019-10-17T08:37:50.312" v="51" actId="1035"/>
          <ac:picMkLst>
            <pc:docMk/>
            <pc:sldMk cId="4079276358" sldId="384"/>
            <ac:picMk id="2" creationId="{50E2DBE7-1BEB-46F7-A3CA-28E25830E52B}"/>
          </ac:picMkLst>
        </pc:picChg>
        <pc:picChg chg="del">
          <ac:chgData name="Andrew Jones (MLCSU)" userId="dbe7569e-0422-4ba6-ab75-1a53cdbe6d99" providerId="ADAL" clId="{D3FB2829-673C-4C8C-8071-717BCA5F45F5}" dt="2019-10-17T08:35:17.772" v="24" actId="478"/>
          <ac:picMkLst>
            <pc:docMk/>
            <pc:sldMk cId="4079276358" sldId="384"/>
            <ac:picMk id="9" creationId="{00E73B3F-5B5B-481F-B195-1A3349EDC1DB}"/>
          </ac:picMkLst>
        </pc:picChg>
      </pc:sldChg>
      <pc:sldChg chg="modSp">
        <pc:chgData name="Andrew Jones (MLCSU)" userId="dbe7569e-0422-4ba6-ab75-1a53cdbe6d99" providerId="ADAL" clId="{D3FB2829-673C-4C8C-8071-717BCA5F45F5}" dt="2019-10-17T07:35:31.055" v="21" actId="113"/>
        <pc:sldMkLst>
          <pc:docMk/>
          <pc:sldMk cId="3472668146" sldId="386"/>
        </pc:sldMkLst>
        <pc:spChg chg="mod">
          <ac:chgData name="Andrew Jones (MLCSU)" userId="dbe7569e-0422-4ba6-ab75-1a53cdbe6d99" providerId="ADAL" clId="{D3FB2829-673C-4C8C-8071-717BCA5F45F5}" dt="2019-10-17T07:35:31.055" v="21" actId="113"/>
          <ac:spMkLst>
            <pc:docMk/>
            <pc:sldMk cId="3472668146" sldId="386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D3FB2829-673C-4C8C-8071-717BCA5F45F5}" dt="2019-10-17T07:35:39.183" v="22" actId="113"/>
        <pc:sldMkLst>
          <pc:docMk/>
          <pc:sldMk cId="2634778781" sldId="387"/>
        </pc:sldMkLst>
        <pc:spChg chg="mod">
          <ac:chgData name="Andrew Jones (MLCSU)" userId="dbe7569e-0422-4ba6-ab75-1a53cdbe6d99" providerId="ADAL" clId="{D3FB2829-673C-4C8C-8071-717BCA5F45F5}" dt="2019-10-17T07:35:39.183" v="22" actId="113"/>
          <ac:spMkLst>
            <pc:docMk/>
            <pc:sldMk cId="2634778781" sldId="387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D3FB2829-673C-4C8C-8071-717BCA5F45F5}" dt="2019-10-17T07:34:57.952" v="10" actId="20577"/>
        <pc:sldMkLst>
          <pc:docMk/>
          <pc:sldMk cId="1475768115" sldId="389"/>
        </pc:sldMkLst>
        <pc:spChg chg="mod">
          <ac:chgData name="Andrew Jones (MLCSU)" userId="dbe7569e-0422-4ba6-ab75-1a53cdbe6d99" providerId="ADAL" clId="{D3FB2829-673C-4C8C-8071-717BCA5F45F5}" dt="2019-10-17T07:34:43.385" v="0" actId="113"/>
          <ac:spMkLst>
            <pc:docMk/>
            <pc:sldMk cId="1475768115" sldId="389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D3FB2829-673C-4C8C-8071-717BCA5F45F5}" dt="2019-10-17T07:34:57.952" v="10" actId="20577"/>
          <ac:spMkLst>
            <pc:docMk/>
            <pc:sldMk cId="1475768115" sldId="389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D3FB2829-673C-4C8C-8071-717BCA5F45F5}" dt="2019-10-17T07:35:17.644" v="19" actId="113"/>
        <pc:sldMkLst>
          <pc:docMk/>
          <pc:sldMk cId="1531331627" sldId="392"/>
        </pc:sldMkLst>
        <pc:spChg chg="mod">
          <ac:chgData name="Andrew Jones (MLCSU)" userId="dbe7569e-0422-4ba6-ab75-1a53cdbe6d99" providerId="ADAL" clId="{D3FB2829-673C-4C8C-8071-717BCA5F45F5}" dt="2019-10-17T07:35:17.644" v="19" actId="113"/>
          <ac:spMkLst>
            <pc:docMk/>
            <pc:sldMk cId="1531331627" sldId="392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D3FB2829-673C-4C8C-8071-717BCA5F45F5}" dt="2019-10-17T07:35:12.453" v="18" actId="20577"/>
        <pc:sldMkLst>
          <pc:docMk/>
          <pc:sldMk cId="1653550307" sldId="393"/>
        </pc:sldMkLst>
        <pc:spChg chg="mod">
          <ac:chgData name="Andrew Jones (MLCSU)" userId="dbe7569e-0422-4ba6-ab75-1a53cdbe6d99" providerId="ADAL" clId="{D3FB2829-673C-4C8C-8071-717BCA5F45F5}" dt="2019-10-17T07:35:06.928" v="11" actId="113"/>
          <ac:spMkLst>
            <pc:docMk/>
            <pc:sldMk cId="1653550307" sldId="393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D3FB2829-673C-4C8C-8071-717BCA5F45F5}" dt="2019-10-17T07:35:12.453" v="18" actId="20577"/>
          <ac:spMkLst>
            <pc:docMk/>
            <pc:sldMk cId="1653550307" sldId="393"/>
            <ac:spMk id="6" creationId="{5CA1C7F9-2613-4435-95DD-27A410F5F137}"/>
          </ac:spMkLst>
        </pc:spChg>
      </pc:sldChg>
    </pc:docChg>
  </pc:docChgLst>
  <pc:docChgLst>
    <pc:chgData name="Andrew Jones (MLCSU)" userId="dbe7569e-0422-4ba6-ab75-1a53cdbe6d99" providerId="ADAL" clId="{DF169C75-0CDB-4CD7-B84F-E8FBBF99B244}"/>
    <pc:docChg chg="addSld delSld modSld">
      <pc:chgData name="Andrew Jones (MLCSU)" userId="dbe7569e-0422-4ba6-ab75-1a53cdbe6d99" providerId="ADAL" clId="{DF169C75-0CDB-4CD7-B84F-E8FBBF99B244}" dt="2019-12-10T15:01:08.539" v="22"/>
      <pc:docMkLst>
        <pc:docMk/>
      </pc:docMkLst>
      <pc:sldChg chg="del">
        <pc:chgData name="Andrew Jones (MLCSU)" userId="dbe7569e-0422-4ba6-ab75-1a53cdbe6d99" providerId="ADAL" clId="{DF169C75-0CDB-4CD7-B84F-E8FBBF99B244}" dt="2019-12-10T15:00:46.835" v="1" actId="2696"/>
        <pc:sldMkLst>
          <pc:docMk/>
          <pc:sldMk cId="1482663831" sldId="336"/>
        </pc:sldMkLst>
      </pc:sldChg>
      <pc:sldChg chg="modSp add">
        <pc:chgData name="Andrew Jones (MLCSU)" userId="dbe7569e-0422-4ba6-ab75-1a53cdbe6d99" providerId="ADAL" clId="{DF169C75-0CDB-4CD7-B84F-E8FBBF99B244}" dt="2019-12-10T15:00:55.270" v="21" actId="20577"/>
        <pc:sldMkLst>
          <pc:docMk/>
          <pc:sldMk cId="3064231855" sldId="364"/>
        </pc:sldMkLst>
        <pc:spChg chg="mod">
          <ac:chgData name="Andrew Jones (MLCSU)" userId="dbe7569e-0422-4ba6-ab75-1a53cdbe6d99" providerId="ADAL" clId="{DF169C75-0CDB-4CD7-B84F-E8FBBF99B244}" dt="2019-12-10T15:00:55.270" v="21" actId="20577"/>
          <ac:spMkLst>
            <pc:docMk/>
            <pc:sldMk cId="3064231855" sldId="364"/>
            <ac:spMk id="9" creationId="{C3B09A02-1E0B-4633-B4AC-17165F8DD96A}"/>
          </ac:spMkLst>
        </pc:spChg>
      </pc:sldChg>
      <pc:sldChg chg="add setBg">
        <pc:chgData name="Andrew Jones (MLCSU)" userId="dbe7569e-0422-4ba6-ab75-1a53cdbe6d99" providerId="ADAL" clId="{DF169C75-0CDB-4CD7-B84F-E8FBBF99B244}" dt="2019-12-10T15:01:08.539" v="22"/>
        <pc:sldMkLst>
          <pc:docMk/>
          <pc:sldMk cId="1157096567" sldId="36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/>
            </a:lvl1pPr>
          </a:lstStyle>
          <a:p>
            <a:fld id="{7B801442-24E6-48BC-AE76-DDF03C0BE28A}" type="datetimeFigureOut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10/12/2019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/>
            </a:lvl1pPr>
          </a:lstStyle>
          <a:p>
            <a:fld id="{D9595DC6-97BE-483C-815F-8968491C5407}" type="slidenum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642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92D59DF-F70F-4721-BE77-6CE62E0E0187}" type="datetimeFigureOut">
              <a:rPr lang="en-GB" smtClean="0"/>
              <a:pPr/>
              <a:t>10/12/2019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14413" y="1231900"/>
            <a:ext cx="4702175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965" tIns="45482" rIns="90965" bIns="45482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2786" y="4742222"/>
            <a:ext cx="5385429" cy="3881871"/>
          </a:xfrm>
          <a:prstGeom prst="rect">
            <a:avLst/>
          </a:prstGeom>
        </p:spPr>
        <p:txBody>
          <a:bodyPr vert="horz" lIns="90965" tIns="45482" rIns="90965" bIns="4548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737C15B-F325-4E1B-8D01-22104E2DC4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836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7240" cy="755841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Subtitle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514" y="360269"/>
            <a:ext cx="2168596" cy="183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35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0692933" cy="755841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Chapter subtitle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3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Content-A </a:t>
            </a:r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562000" y="1474788"/>
            <a:ext cx="4462462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4788"/>
            <a:ext cx="4464000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7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Y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Content-YL-A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9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Content-BK-A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" y="342"/>
            <a:ext cx="10692406" cy="756057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4099139" y="1474788"/>
            <a:ext cx="5927512" cy="1082974"/>
          </a:xfrm>
        </p:spPr>
        <p:txBody>
          <a:bodyPr anchor="b" anchorCtr="0">
            <a:noAutofit/>
          </a:bodyPr>
          <a:lstStyle>
            <a:lvl1pPr>
              <a:defRPr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Contact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4099137" y="2771593"/>
            <a:ext cx="5927513" cy="3458566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0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6751" y="396000"/>
            <a:ext cx="9359900" cy="720000"/>
          </a:xfrm>
          <a:prstGeom prst="rect">
            <a:avLst/>
          </a:prstGeom>
        </p:spPr>
        <p:txBody>
          <a:bodyPr vert="horz" lIns="72000" tIns="72000" rIns="72000" bIns="7200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6750" y="1474788"/>
            <a:ext cx="9359900" cy="554400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6751" y="7020000"/>
            <a:ext cx="79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l">
              <a:defRPr sz="1000">
                <a:solidFill>
                  <a:srgbClr val="2C282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06000" y="7020538"/>
            <a:ext cx="7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r">
              <a:defRPr sz="100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5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9" r:id="rId2"/>
    <p:sldLayoutId id="2147483744" r:id="rId3"/>
    <p:sldLayoutId id="2147483743" r:id="rId4"/>
    <p:sldLayoutId id="2147483738" r:id="rId5"/>
    <p:sldLayoutId id="2147483741" r:id="rId6"/>
    <p:sldLayoutId id="2147483749" r:id="rId7"/>
  </p:sldLayoutIdLst>
  <p:hf hdr="0"/>
  <p:txStyles>
    <p:titleStyle>
      <a:lvl1pPr algn="l" defTabSz="521437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360363" marR="0" indent="-360363" algn="l" defTabSz="521437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ClrTx/>
        <a:buSzTx/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6pPr>
      <a:lvl7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7pPr>
      <a:lvl8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rweekly.org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r-bloggers.com/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8212699/group-by-multiple-columns-and-sum-other-multiple-columns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://r4ds.had.co.nz/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www.moderndive.com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28FC470-88F8-4CE2-A115-9BA13E791F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66000" y="6711293"/>
            <a:ext cx="9360000" cy="79495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04E09C-BC30-4DC8-A191-807511B61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000" y="217250"/>
            <a:ext cx="1142032" cy="468834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C3B09A02-1E0B-4633-B4AC-17165F8DD96A}"/>
              </a:ext>
            </a:extLst>
          </p:cNvPr>
          <p:cNvSpPr txBox="1">
            <a:spLocks/>
          </p:cNvSpPr>
          <p:nvPr/>
        </p:nvSpPr>
        <p:spPr>
          <a:xfrm>
            <a:off x="666750" y="1114106"/>
            <a:ext cx="9359900" cy="3191194"/>
          </a:xfrm>
          <a:prstGeom prst="rect">
            <a:avLst/>
          </a:prstGeom>
        </p:spPr>
        <p:txBody>
          <a:bodyPr vert="horz" lIns="72000" tIns="72000" rIns="72000" bIns="72000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GB" sz="5400" b="0" dirty="0">
                <a:solidFill>
                  <a:schemeClr val="tx1">
                    <a:lumMod val="25000"/>
                    <a:lumOff val="75000"/>
                  </a:schemeClr>
                </a:solidFill>
                <a:latin typeface="Raleway Thin" panose="020B0203030101060003" pitchFamily="34" charset="0"/>
                <a:ea typeface="Segoe UI Emoji" panose="020B0502040204020203" pitchFamily="34" charset="0"/>
              </a:rPr>
              <a:t>Introduction to R and RStudio</a:t>
            </a:r>
          </a:p>
          <a:p>
            <a:pPr algn="ctr"/>
            <a:endParaRPr lang="en-GB" sz="5400" b="0" dirty="0">
              <a:latin typeface="Raleway Thin" panose="020B02030301010600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Session 9: Ongoing learning</a:t>
            </a:r>
            <a:endParaRPr lang="en-GB" sz="3600" b="0" dirty="0">
              <a:solidFill>
                <a:schemeClr val="accent5">
                  <a:lumMod val="75000"/>
                </a:schemeClr>
              </a:solidFill>
              <a:latin typeface="Raleway Thin" panose="020B0203030101060003" pitchFamily="34" charset="0"/>
              <a:ea typeface="Segoe UI Emoji" panose="020B0502040204020203" pitchFamily="34" charset="0"/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ABD675F5-4B25-4C41-BE7D-80418EB1D4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67" t="35021" r="13583" b="33858"/>
          <a:stretch/>
        </p:blipFill>
        <p:spPr>
          <a:xfrm>
            <a:off x="4174750" y="686532"/>
            <a:ext cx="2343900" cy="99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31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3680" y="0"/>
            <a:ext cx="10261600" cy="7020538"/>
          </a:xfrm>
        </p:spPr>
        <p:txBody>
          <a:bodyPr/>
          <a:lstStyle/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  <a:hlinkClick r:id="rId2"/>
              </a:rPr>
              <a:t>https://rweekly.org/</a:t>
            </a: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E2DBE7-1BEB-46F7-A3CA-28E25830E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13646"/>
            <a:ext cx="10693400" cy="651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276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/>
            <a:r>
              <a:rPr lang="en-GB" sz="3600" dirty="0">
                <a:solidFill>
                  <a:srgbClr val="00B0F0"/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  <a:hlinkClick r:id="rId2"/>
              </a:rPr>
              <a:t>https://www.r-bloggers.com/</a:t>
            </a: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93957E-AD2B-4ECD-B342-8D6EA28F8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3310" y="264161"/>
            <a:ext cx="3234849" cy="568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855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/>
            <a:r>
              <a:rPr lang="en-GB" sz="3600" dirty="0">
                <a:solidFill>
                  <a:srgbClr val="00B0F0"/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93AD8F-EDE2-4540-9235-726B9FEFE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120" y="1716886"/>
            <a:ext cx="8290560" cy="4932975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928054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Twitter</a:t>
            </a:r>
          </a:p>
        </p:txBody>
      </p:sp>
    </p:spTree>
    <p:extLst>
      <p:ext uri="{BB962C8B-B14F-4D97-AF65-F5344CB8AC3E}">
        <p14:creationId xmlns:p14="http://schemas.microsoft.com/office/powerpoint/2010/main" val="2634778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4000" b="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This material was created for the NHS-R community by: </a:t>
            </a:r>
          </a:p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Andrew Jones @The Strategy Unit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work is licenced under: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Creative Commons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Attribution-</a:t>
            </a:r>
            <a:r>
              <a:rPr lang="en-GB" sz="2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ShareAlike</a:t>
            </a:r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4.0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International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view a copy of this license, visit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https://creativecommons.org/licenses/by-sa/4.0/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marL="0" marR="0" lvl="0" indent="0" algn="r" defTabSz="52143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0B0164-1B0E-EC47-A805-AF4E4DD1E6D8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C282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2143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2C282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4AA2A2-394E-4AC7-A52E-7E6335B2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464" y="1005272"/>
            <a:ext cx="1142032" cy="46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96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End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8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Ongoing Learning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 algn="ctr"/>
            <a:endParaRPr lang="en-GB" sz="32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Learning R is not unlike learning a spoken language: </a:t>
            </a:r>
          </a:p>
          <a:p>
            <a:pPr lvl="0" algn="ctr"/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Unfortunately it takes time to build vocab and learn syntax. </a:t>
            </a:r>
          </a:p>
          <a:p>
            <a:pPr lvl="0" algn="ctr"/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Regular (even total) immersion is the best way to progress.</a:t>
            </a:r>
          </a:p>
          <a:p>
            <a:pPr lvl="0"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Will reward you if you can make the investment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60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Quick fix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 algn="ctr"/>
            <a:endParaRPr lang="en-GB" sz="32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881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2767014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What if you get stuck?</a:t>
            </a:r>
            <a:b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Google (Stack Overflow)</a:t>
            </a:r>
            <a:b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</a:b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Strategy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/>
            <a:r>
              <a:rPr lang="en-GB" sz="3600" dirty="0">
                <a:solidFill>
                  <a:srgbClr val="00B0F0"/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519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Stack Overflow Strategy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Require vocabulary to describe the problem</a:t>
            </a:r>
          </a:p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(which you may not have right away)</a:t>
            </a:r>
          </a:p>
          <a:p>
            <a:pPr lvl="0"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There is more than one style of writing R!</a:t>
            </a:r>
          </a:p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Best to find the style that you’re already using.  </a:t>
            </a:r>
          </a:p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Beware the date of answer.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68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Stack Overflow Strategy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Example: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r>
              <a:rPr lang="en-GB" sz="3600" dirty="0">
                <a:solidFill>
                  <a:srgbClr val="00B0F0"/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  <a:hlinkClick r:id="rId2"/>
              </a:rPr>
              <a:t>https://stackoverflow.com/questions/8212699/group-by-multiple-columns-and-sum-other-multiple-columns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550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Longer term fixes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 algn="ctr"/>
            <a:endParaRPr lang="en-GB" sz="32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331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/>
            <a:r>
              <a:rPr lang="en-GB" sz="3600" dirty="0">
                <a:solidFill>
                  <a:srgbClr val="00B0F0"/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  <a:hlinkClick r:id="rId2"/>
              </a:rPr>
              <a:t>http://r4ds.had.co.nz/</a:t>
            </a: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pic>
        <p:nvPicPr>
          <p:cNvPr id="7" name="Picture 2" descr="https://covers.oreillystatic.com/images/0636920034407/lrg.jpg">
            <a:extLst>
              <a:ext uri="{FF2B5EF4-FFF2-40B4-BE49-F238E27FC236}">
                <a16:creationId xmlns:a16="http://schemas.microsoft.com/office/drawing/2014/main" id="{426FE731-E6AA-431E-9154-8BC5EA6F4F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9178" y="2103076"/>
            <a:ext cx="2614522" cy="3921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O	</a:t>
            </a:r>
            <a:r>
              <a:rPr lang="en-GB" sz="5400" b="0" dirty="0" err="1">
                <a:latin typeface="Raleway" pitchFamily="50" charset="0"/>
                <a:ea typeface="Segoe UI Emoji" panose="020B0502040204020203" pitchFamily="34" charset="0"/>
              </a:rPr>
              <a:t>ngoing</a:t>
            </a: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65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/>
            <a:r>
              <a:rPr lang="en-GB" sz="3600" dirty="0">
                <a:solidFill>
                  <a:srgbClr val="00B0F0"/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  <a:hlinkClick r:id="rId2"/>
              </a:rPr>
              <a:t>www.moderndive.com</a:t>
            </a: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 algn="ctr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Ongoing Learning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C86266-AEDA-483A-AB96-01217B0E2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470" y="2777013"/>
            <a:ext cx="7766050" cy="166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68146"/>
      </p:ext>
    </p:extLst>
  </p:cSld>
  <p:clrMapOvr>
    <a:masterClrMapping/>
  </p:clrMapOvr>
</p:sld>
</file>

<file path=ppt/theme/theme1.xml><?xml version="1.0" encoding="utf-8"?>
<a:theme xmlns:a="http://schemas.openxmlformats.org/drawingml/2006/main" name="TSU-Powerpoint_Template-Print_A4_FINAL++ (2)">
  <a:themeElements>
    <a:clrScheme name="strategyUnit">
      <a:dk1>
        <a:srgbClr val="2C2825"/>
      </a:dk1>
      <a:lt1>
        <a:srgbClr val="F8BE05"/>
      </a:lt1>
      <a:dk2>
        <a:srgbClr val="2C2825"/>
      </a:dk2>
      <a:lt2>
        <a:srgbClr val="FFFFFE"/>
      </a:lt2>
      <a:accent1>
        <a:srgbClr val="F9BF07"/>
      </a:accent1>
      <a:accent2>
        <a:srgbClr val="5881C1"/>
      </a:accent2>
      <a:accent3>
        <a:srgbClr val="EC6555"/>
      </a:accent3>
      <a:accent4>
        <a:srgbClr val="4C5353"/>
      </a:accent4>
      <a:accent5>
        <a:srgbClr val="899FC0"/>
      </a:accent5>
      <a:accent6>
        <a:srgbClr val="E99289"/>
      </a:accent6>
      <a:hlink>
        <a:srgbClr val="5881C1"/>
      </a:hlink>
      <a:folHlink>
        <a:srgbClr val="5881C1"/>
      </a:folHlink>
    </a:clrScheme>
    <a:fontScheme name="strategyUnit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476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47625" cap="sq">
          <a:solidFill>
            <a:schemeClr val="tx1"/>
          </a:solidFill>
          <a:headEnd type="none"/>
          <a:tailEnd type="non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3145A41-6A4F-4EFB-BBA9-EFA57A8CCB99}" vid="{DAC9DB71-E701-4C03-A8C6-052C4A9909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su_brand</Template>
  <TotalTime>10515</TotalTime>
  <Words>243</Words>
  <Application>Microsoft Office PowerPoint</Application>
  <PresentationFormat>Custom</PresentationFormat>
  <Paragraphs>76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Raleway</vt:lpstr>
      <vt:lpstr>Segoe UI</vt:lpstr>
      <vt:lpstr>Arial</vt:lpstr>
      <vt:lpstr>Raleway Thin</vt:lpstr>
      <vt:lpstr>Segoe UI Light</vt:lpstr>
      <vt:lpstr>TSU-Powerpoint_Template-Print_A4_FINAL++ (2)</vt:lpstr>
      <vt:lpstr> </vt:lpstr>
      <vt:lpstr>Ongoing Learning</vt:lpstr>
      <vt:lpstr>Quick fix</vt:lpstr>
      <vt:lpstr>What if you get stuck? Google (Stack Overflow) Strategy</vt:lpstr>
      <vt:lpstr>Stack Overflow Strategy</vt:lpstr>
      <vt:lpstr>Stack Overflow Strategy</vt:lpstr>
      <vt:lpstr>Longer term fixes</vt:lpstr>
      <vt:lpstr>O ngoing Learning</vt:lpstr>
      <vt:lpstr>Ongoing Learning</vt:lpstr>
      <vt:lpstr> </vt:lpstr>
      <vt:lpstr> </vt:lpstr>
      <vt:lpstr>Twitter</vt:lpstr>
      <vt:lpstr>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Jones</dc:creator>
  <cp:lastModifiedBy>Andrew Jones (MLCSU)</cp:lastModifiedBy>
  <cp:revision>213</cp:revision>
  <cp:lastPrinted>2017-04-05T09:13:12Z</cp:lastPrinted>
  <dcterms:created xsi:type="dcterms:W3CDTF">2017-12-06T15:50:58Z</dcterms:created>
  <dcterms:modified xsi:type="dcterms:W3CDTF">2019-12-10T15:01:18Z</dcterms:modified>
</cp:coreProperties>
</file>

<file path=docProps/thumbnail.jpeg>
</file>